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 Bold" charset="1" panose="020B0704020202020204"/>
      <p:regular r:id="rId17"/>
    </p:embeddedFont>
    <p:embeddedFont>
      <p:font typeface="Arial" charset="1" panose="020B0604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mailto:Billadadiwordougou@gmail.com" TargetMode="External" Type="http://schemas.openxmlformats.org/officeDocument/2006/relationships/hyperlink"/><Relationship Id="rId5" Target="https://github.com/Fatime-Dadi/MON_25858_FATIME_AGRISUPPLY_DB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215754"/>
            <a:ext cx="9445526" cy="17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6747"/>
                </a:solidFill>
                <a:latin typeface="Arial Bold"/>
                <a:ea typeface="Arial Bold"/>
                <a:cs typeface="Arial Bold"/>
                <a:sym typeface="Arial Bold"/>
              </a:rPr>
              <a:t>SMART AGRICULTURE SUPPLY CHAIN TRACKER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365277"/>
            <a:ext cx="9445526" cy="4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PL/SQL Oracle Database Solution KENYA FOCUS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137845"/>
            <a:ext cx="9445526" cy="4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Fatime Dadi Wardougou 25858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910411"/>
            <a:ext cx="9445526" cy="4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Database Development with PL/SQL (INSY 8311)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682979"/>
            <a:ext cx="9445526" cy="4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Adventist University of Central Africa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7455545"/>
            <a:ext cx="9445526" cy="4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November 17,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7" y="1652439"/>
            <a:ext cx="16303526" cy="17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THE REAL PROBLEM: KENYA'S AGRICULTURAL CHALLENGES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152156"/>
            <a:ext cx="6240521" cy="53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CONCRETE KENYA EXAMPLE: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900613"/>
            <a:ext cx="7805886" cy="88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Maize farmer in Trans Nzoia produces 125,391 tons annually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906989"/>
            <a:ext cx="7805886" cy="88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Transportation delays to Nairobi markets cause 20% spoilage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913364"/>
            <a:ext cx="7805886" cy="88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Price fluctuations between counties cost farmers 30% potential income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7919740"/>
            <a:ext cx="7805886" cy="4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Inefficient routes waste 25% in fuel costs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9401" y="4152156"/>
            <a:ext cx="4978068" cy="53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KENYA-SPECIFIC DATA: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9401" y="4900613"/>
            <a:ext cx="7805886" cy="4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6.3 million households engaged in farming (KNBS 2023)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9401" y="5453360"/>
            <a:ext cx="7805886" cy="4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Post-harvest losses: 20-40% for perishable crops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9401" y="6006107"/>
            <a:ext cx="7805886" cy="4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Supply chain inefficiencies cost billions annually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9401" y="6714827"/>
            <a:ext cx="7805886" cy="88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Reference: Kenya National Bureau of Statistics - Agricultural Survey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92238" y="4377630"/>
            <a:ext cx="1063229" cy="1275904"/>
            <a:chOff x="0" y="0"/>
            <a:chExt cx="1417638" cy="170120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417701" cy="1701165"/>
            </a:xfrm>
            <a:custGeom>
              <a:avLst/>
              <a:gdLst/>
              <a:ahLst/>
              <a:cxnLst/>
              <a:rect r="r" b="b" t="t" l="l"/>
              <a:pathLst>
                <a:path h="1701165" w="1417701">
                  <a:moveTo>
                    <a:pt x="0" y="0"/>
                  </a:moveTo>
                  <a:lnTo>
                    <a:pt x="1417701" y="0"/>
                  </a:lnTo>
                  <a:lnTo>
                    <a:pt x="1417701" y="1701165"/>
                  </a:lnTo>
                  <a:lnTo>
                    <a:pt x="0" y="1701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50" t="0" r="-145" b="-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92238" y="5653534"/>
            <a:ext cx="1063229" cy="1275904"/>
            <a:chOff x="0" y="0"/>
            <a:chExt cx="1417638" cy="1701205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417701" cy="1701165"/>
            </a:xfrm>
            <a:custGeom>
              <a:avLst/>
              <a:gdLst/>
              <a:ahLst/>
              <a:cxnLst/>
              <a:rect r="r" b="b" t="t" l="l"/>
              <a:pathLst>
                <a:path h="1701165" w="1417701">
                  <a:moveTo>
                    <a:pt x="0" y="0"/>
                  </a:moveTo>
                  <a:lnTo>
                    <a:pt x="1417701" y="0"/>
                  </a:lnTo>
                  <a:lnTo>
                    <a:pt x="1417701" y="1701165"/>
                  </a:lnTo>
                  <a:lnTo>
                    <a:pt x="0" y="1701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0" t="0" r="-145" b="-2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92238" y="6929437"/>
            <a:ext cx="1063229" cy="1275904"/>
            <a:chOff x="0" y="0"/>
            <a:chExt cx="1417638" cy="170120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417701" cy="1701165"/>
            </a:xfrm>
            <a:custGeom>
              <a:avLst/>
              <a:gdLst/>
              <a:ahLst/>
              <a:cxnLst/>
              <a:rect r="r" b="b" t="t" l="l"/>
              <a:pathLst>
                <a:path h="1701165" w="1417701">
                  <a:moveTo>
                    <a:pt x="0" y="0"/>
                  </a:moveTo>
                  <a:lnTo>
                    <a:pt x="1417701" y="0"/>
                  </a:lnTo>
                  <a:lnTo>
                    <a:pt x="1417701" y="1701165"/>
                  </a:lnTo>
                  <a:lnTo>
                    <a:pt x="0" y="1701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0" t="0" r="-145" b="-2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92238" y="8205341"/>
            <a:ext cx="1063229" cy="1275904"/>
            <a:chOff x="0" y="0"/>
            <a:chExt cx="1417638" cy="1701205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417701" cy="1701165"/>
            </a:xfrm>
            <a:custGeom>
              <a:avLst/>
              <a:gdLst/>
              <a:ahLst/>
              <a:cxnLst/>
              <a:rect r="r" b="b" t="t" l="l"/>
              <a:pathLst>
                <a:path h="1701165" w="1417701">
                  <a:moveTo>
                    <a:pt x="0" y="0"/>
                  </a:moveTo>
                  <a:lnTo>
                    <a:pt x="1417701" y="0"/>
                  </a:lnTo>
                  <a:lnTo>
                    <a:pt x="1417701" y="1701165"/>
                  </a:lnTo>
                  <a:lnTo>
                    <a:pt x="0" y="1701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0" t="0" r="-145" b="-2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92237" y="767655"/>
            <a:ext cx="13952108" cy="53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006747"/>
                </a:solidFill>
                <a:latin typeface="Arial Bold"/>
                <a:ea typeface="Arial Bold"/>
                <a:cs typeface="Arial Bold"/>
                <a:sym typeface="Arial Bold"/>
              </a:rPr>
              <a:t>CASE STUDY: MAIZE TRANSPORT FROM TRANS NZOIA TO NAIROBI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1840260"/>
            <a:ext cx="3522944" cy="42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00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PROBLEM SCENARIO: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7" y="2384672"/>
            <a:ext cx="7892355" cy="370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5232" indent="-137616" lvl="1">
              <a:lnSpc>
                <a:spcPts val="2948"/>
              </a:lnSpc>
              <a:buFont typeface="Arial"/>
              <a:buChar char="•"/>
            </a:pPr>
            <a:r>
              <a:rPr lang="en-US" sz="1824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Trans Nzoia produces 125,391 tons of maize annually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237" y="2808834"/>
            <a:ext cx="7892355" cy="33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Truck breakdowns on Eldoret-Nairobi highway cause 2-day delays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7" y="3223469"/>
            <a:ext cx="7892355" cy="34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0152" indent="-130076" lvl="1">
              <a:lnSpc>
                <a:spcPts val="2786"/>
              </a:lnSpc>
              <a:buFont typeface="Arial"/>
              <a:buChar char="•"/>
            </a:pPr>
            <a:r>
              <a:rPr lang="en-US" sz="1725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Moisture exposure reduces quality and market price by 40%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7" y="3638104"/>
            <a:ext cx="7892355" cy="33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Farmers receive only 60% of potential revenue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12932" y="1840260"/>
            <a:ext cx="3103851" cy="40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006747"/>
                </a:solidFill>
                <a:latin typeface="Arial Bold"/>
                <a:ea typeface="Arial Bold"/>
                <a:cs typeface="Arial Bold"/>
                <a:sym typeface="Arial Bold"/>
              </a:rPr>
              <a:t>WITH OUR SYSTEM: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12933" y="2510345"/>
            <a:ext cx="7892355" cy="38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313" indent="-145157" lvl="1">
              <a:lnSpc>
                <a:spcPts val="3109"/>
              </a:lnSpc>
              <a:buFont typeface="Arial"/>
              <a:buChar char="•"/>
            </a:pPr>
            <a:r>
              <a:rPr lang="en-US" sz="1924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Real-time route optimization via Eldoret-Nakuru alternative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12933" y="3109391"/>
            <a:ext cx="7892355" cy="38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313" indent="-145157" lvl="1">
              <a:lnSpc>
                <a:spcPts val="3109"/>
              </a:lnSpc>
              <a:buFont typeface="Arial"/>
              <a:buChar char="•"/>
            </a:pPr>
            <a:r>
              <a:rPr lang="en-US" sz="1924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Moisture sensors trigger immediate protective measures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12933" y="3731730"/>
            <a:ext cx="7892355" cy="38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313" indent="-145157" lvl="1">
              <a:lnSpc>
                <a:spcPts val="3109"/>
              </a:lnSpc>
              <a:buFont typeface="Arial"/>
              <a:buChar char="•"/>
            </a:pPr>
            <a:r>
              <a:rPr lang="en-US" sz="1924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Market price alerts suggest optimal selling times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12933" y="4350426"/>
            <a:ext cx="7892355" cy="41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5" indent="-160238" lvl="1">
              <a:lnSpc>
                <a:spcPts val="3432"/>
              </a:lnSpc>
              <a:buFont typeface="Arial"/>
              <a:buChar char="•"/>
            </a:pPr>
            <a:r>
              <a:rPr lang="en-US" sz="2124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Estimated outcome: 85% value preservation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67991" y="4561583"/>
            <a:ext cx="1517369" cy="40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Harvesting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67991" y="5837485"/>
            <a:ext cx="1129822" cy="40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Loading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267991" y="7113389"/>
            <a:ext cx="2046874" cy="40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Transportation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67991" y="8389292"/>
            <a:ext cx="2204946" cy="40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Market Delivery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92238" y="1105049"/>
            <a:ext cx="15488245" cy="3020169"/>
            <a:chOff x="0" y="0"/>
            <a:chExt cx="20650993" cy="402689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0650963" cy="4026916"/>
            </a:xfrm>
            <a:custGeom>
              <a:avLst/>
              <a:gdLst/>
              <a:ahLst/>
              <a:cxnLst/>
              <a:rect r="r" b="b" t="t" l="l"/>
              <a:pathLst>
                <a:path h="4026916" w="20650963">
                  <a:moveTo>
                    <a:pt x="0" y="0"/>
                  </a:moveTo>
                  <a:lnTo>
                    <a:pt x="20650963" y="0"/>
                  </a:lnTo>
                  <a:lnTo>
                    <a:pt x="20650963" y="4026916"/>
                  </a:lnTo>
                  <a:lnTo>
                    <a:pt x="0" y="4026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" t="0" r="-1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7" y="4481513"/>
            <a:ext cx="7090410" cy="68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WHO BENEFITS IN KENYA?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837635"/>
            <a:ext cx="3439753" cy="50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PRIMARY USERS: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7" y="6554689"/>
            <a:ext cx="7823150" cy="40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Smallholder Farmers (from data: 6.3 million households)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7" y="7079902"/>
            <a:ext cx="7823150" cy="40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Transport Companies (serving 47 counties)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7" y="7605118"/>
            <a:ext cx="7823150" cy="40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Agricultural Cooperatives (e.g., maize, coffee, tea cooperatives)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7" y="8561337"/>
            <a:ext cx="7823150" cy="40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County Government Officials (agriculture departments)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82138" y="5837635"/>
            <a:ext cx="4872319" cy="50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IMPACT MEASUREMENT: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82138" y="6554689"/>
            <a:ext cx="7823150" cy="40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Reduced spoilage: </a:t>
            </a:r>
            <a:r>
              <a:rPr lang="en-US" sz="2062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30% → 12% target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82138" y="7079902"/>
            <a:ext cx="7823150" cy="40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Increased farmer income: </a:t>
            </a:r>
            <a:r>
              <a:rPr lang="en-US" sz="2062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20-35% improvement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82138" y="7605118"/>
            <a:ext cx="7823150" cy="40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Transportation efficiency: </a:t>
            </a:r>
            <a:r>
              <a:rPr lang="en-US" sz="2062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25% fuel savings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82138" y="8130331"/>
            <a:ext cx="7823150" cy="40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Better price realization across counties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484" y="0"/>
            <a:ext cx="18288000" cy="13154917"/>
            <a:chOff x="0" y="0"/>
            <a:chExt cx="24384000" cy="1753989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7539843"/>
            </a:xfrm>
            <a:custGeom>
              <a:avLst/>
              <a:gdLst/>
              <a:ahLst/>
              <a:cxnLst/>
              <a:rect r="r" b="b" t="t" l="l"/>
              <a:pathLst>
                <a:path h="1753984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7539843"/>
                  </a:lnTo>
                  <a:lnTo>
                    <a:pt x="0" y="1753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t="0" r="-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74768" y="352145"/>
            <a:ext cx="6963885" cy="43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62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BUSINESS INTELLIGENCE - KENYA FOCUS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5370" y="967234"/>
            <a:ext cx="1732955" cy="16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PREDICTIVE ANALYTICS: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5370" y="1174403"/>
            <a:ext cx="5808166" cy="68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8264" indent="-129132" lvl="1">
              <a:lnSpc>
                <a:spcPts val="2766"/>
              </a:lnSpc>
              <a:buFont typeface="Arial"/>
              <a:buChar char="•"/>
            </a:pPr>
            <a:r>
              <a:rPr lang="en-US" sz="17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"Maize prices in Nairobi will peak next week - recommend holding shipment"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5370" y="1966292"/>
            <a:ext cx="5537895" cy="68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8264" indent="-129132" lvl="1">
              <a:lnSpc>
                <a:spcPts val="2766"/>
              </a:lnSpc>
              <a:buFont typeface="Arial"/>
              <a:buChar char="•"/>
            </a:pPr>
            <a:r>
              <a:rPr lang="en-US" sz="17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"Tomato oversupply predicted in Kiambu - divert to undersupplied markets"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83536" y="1174403"/>
            <a:ext cx="5537895" cy="32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3183" indent="-121591" lvl="1">
              <a:lnSpc>
                <a:spcPts val="2604"/>
              </a:lnSpc>
              <a:buFont typeface="Arial"/>
              <a:buChar char="•"/>
            </a:pPr>
            <a:r>
              <a:rPr lang="en-US" sz="16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County-level production vs market demand gaps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83536" y="1799035"/>
            <a:ext cx="5537895" cy="38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3506" indent="-151753" lvl="1">
              <a:lnSpc>
                <a:spcPts val="3250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Spoilage risk alerts by crop type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90412" y="451562"/>
            <a:ext cx="5067598" cy="43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5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DATA-DRIVEN DECISIONS: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21431" y="2031621"/>
            <a:ext cx="5537895" cy="87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668" indent="-166834" lvl="1">
              <a:lnSpc>
                <a:spcPts val="3573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Farmers: Optimal selling time based on county price patterns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21431" y="1029109"/>
            <a:ext cx="6210774" cy="9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2379" indent="-186189" lvl="1">
              <a:lnSpc>
                <a:spcPts val="3988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Transporters: Most efficient inter-county routes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55263" y="2972173"/>
            <a:ext cx="5537895" cy="92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49" indent="-174375" lvl="1">
              <a:lnSpc>
                <a:spcPts val="3735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County Governments: Strategic storage facility placement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-442022" y="2683642"/>
            <a:ext cx="6555287" cy="9356408"/>
            <a:chOff x="0" y="0"/>
            <a:chExt cx="9574808" cy="13666192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574784" cy="13666215"/>
            </a:xfrm>
            <a:custGeom>
              <a:avLst/>
              <a:gdLst/>
              <a:ahLst/>
              <a:cxnLst/>
              <a:rect r="r" b="b" t="t" l="l"/>
              <a:pathLst>
                <a:path h="13666215" w="9574784">
                  <a:moveTo>
                    <a:pt x="0" y="0"/>
                  </a:moveTo>
                  <a:lnTo>
                    <a:pt x="9574784" y="0"/>
                  </a:lnTo>
                  <a:lnTo>
                    <a:pt x="9574784" y="13666215"/>
                  </a:lnTo>
                  <a:lnTo>
                    <a:pt x="0" y="13666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" t="0" r="-9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090412" y="4821880"/>
            <a:ext cx="5828556" cy="51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26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DASHBOARDS DEVELOPED: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01041" y="5421006"/>
            <a:ext cx="5828556" cy="94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3830" indent="-181915" lvl="1">
              <a:lnSpc>
                <a:spcPts val="3897"/>
              </a:lnSpc>
              <a:buAutoNum type="arabicPeriod" startAt="1"/>
            </a:pPr>
            <a:r>
              <a:rPr lang="en-US" sz="24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EXECUTIVE SUMMARY • KPI cards, county comparison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73719" y="6781800"/>
            <a:ext cx="5828556" cy="87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668" indent="-166834" lvl="1">
              <a:lnSpc>
                <a:spcPts val="3573"/>
              </a:lnSpc>
              <a:buAutoNum type="arabicPeriod" startAt="1"/>
            </a:pPr>
            <a:r>
              <a:rPr lang="en-US" sz="22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AUDIT DASHBOARD • Compliance monitoring, violations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91702" y="8150977"/>
            <a:ext cx="5828556" cy="92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49" indent="-174375" lvl="1">
              <a:lnSpc>
                <a:spcPts val="3735"/>
              </a:lnSpc>
              <a:buAutoNum type="arabicPeriod" startAt="1"/>
            </a:pPr>
            <a:r>
              <a:rPr lang="en-US" sz="23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PERFORMANCE DASHBOARD • Resource utilization, trends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" y="-85725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67818" y="550087"/>
            <a:ext cx="9499136" cy="9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6747"/>
                </a:solidFill>
                <a:latin typeface="Arial Bold"/>
                <a:ea typeface="Arial Bold"/>
                <a:cs typeface="Arial Bold"/>
                <a:sym typeface="Arial Bold"/>
              </a:rPr>
              <a:t>PL/SQL &amp; Technology Stack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2237" y="2941736"/>
            <a:ext cx="16303526" cy="200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4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TECHNOLOGY USED: </a:t>
            </a:r>
          </a:p>
          <a:p>
            <a:pPr algn="l">
              <a:lnSpc>
                <a:spcPts val="4049"/>
              </a:lnSpc>
            </a:pPr>
            <a:r>
              <a:rPr lang="en-US" sz="24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Oracle Database 21c </a:t>
            </a:r>
          </a:p>
          <a:p>
            <a:pPr algn="l">
              <a:lnSpc>
                <a:spcPts val="4049"/>
              </a:lnSpc>
            </a:pPr>
            <a:r>
              <a:rPr lang="en-US" sz="24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PL/SQL for business logic </a:t>
            </a:r>
          </a:p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Power BI for visualization &amp; Excel for data import/export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2869" y="2832835"/>
            <a:ext cx="16303526" cy="211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25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PL/SQL COMPONENTS:</a:t>
            </a:r>
          </a:p>
          <a:p>
            <a:pPr algn="l">
              <a:lnSpc>
                <a:spcPts val="4212"/>
              </a:lnSpc>
            </a:pPr>
            <a:r>
              <a:rPr lang="en-US" sz="25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• 8+ stored procedures</a:t>
            </a:r>
          </a:p>
          <a:p>
            <a:pPr algn="l">
              <a:lnSpc>
                <a:spcPts val="4212"/>
              </a:lnSpc>
            </a:pPr>
            <a:r>
              <a:rPr lang="en-US" sz="25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• 5+ functions for calculations </a:t>
            </a:r>
          </a:p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Comprehensive packages &amp; Dynamic SQL for flexibility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60381" y="6804845"/>
            <a:ext cx="16303526" cy="158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25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KEY ACHIEVEMENTS: </a:t>
            </a:r>
          </a:p>
          <a:p>
            <a:pPr algn="l">
              <a:lnSpc>
                <a:spcPts val="4212"/>
              </a:lnSpc>
            </a:pPr>
            <a:r>
              <a:rPr lang="en-US" sz="25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Automated data validation </a:t>
            </a:r>
          </a:p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Real-time aggregation &amp;  Error handling &amp; logging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" y="-85725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699074" y="626805"/>
            <a:ext cx="9774744" cy="80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006747"/>
                </a:solidFill>
                <a:latin typeface="Arial Bold"/>
                <a:ea typeface="Arial Bold"/>
                <a:cs typeface="Arial Bold"/>
                <a:sym typeface="Arial Bold"/>
              </a:rPr>
              <a:t>Advanced Database Capabilities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2237" y="2624488"/>
            <a:ext cx="16303526" cy="260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AUDITING SYSTEM:</a:t>
            </a:r>
          </a:p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• Triggers for all DML operations </a:t>
            </a:r>
          </a:p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Complete change history </a:t>
            </a:r>
          </a:p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User activity tracking </a:t>
            </a:r>
          </a:p>
          <a:p>
            <a:pPr algn="l">
              <a:lnSpc>
                <a:spcPts val="4143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Compliance audit trails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45929" y="6302002"/>
            <a:ext cx="16303526" cy="260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SECURITY FEATURES: </a:t>
            </a:r>
          </a:p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Role-based access control </a:t>
            </a:r>
          </a:p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Data encryption at rest </a:t>
            </a:r>
          </a:p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Secure authentication </a:t>
            </a:r>
          </a:p>
          <a:p>
            <a:pPr algn="l">
              <a:lnSpc>
                <a:spcPts val="4143"/>
              </a:lnSpc>
            </a:pPr>
            <a:r>
              <a:rPr lang="en-US" sz="259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Activity monitoring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61789" y="2509618"/>
            <a:ext cx="16327716" cy="207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603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BUSINESS RULES: </a:t>
            </a:r>
          </a:p>
          <a:p>
            <a:pPr algn="l">
              <a:lnSpc>
                <a:spcPts val="4147"/>
              </a:lnSpc>
            </a:pPr>
            <a:r>
              <a:rPr lang="en-US" sz="2603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Automated compliance checks &amp;  Validation constraints </a:t>
            </a:r>
          </a:p>
          <a:p>
            <a:pPr algn="l">
              <a:lnSpc>
                <a:spcPts val="4147"/>
              </a:lnSpc>
            </a:pPr>
            <a:r>
              <a:rPr lang="en-US" sz="2603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Referential integrity •</a:t>
            </a:r>
          </a:p>
          <a:p>
            <a:pPr algn="l">
              <a:lnSpc>
                <a:spcPts val="4149"/>
              </a:lnSpc>
            </a:pPr>
            <a:r>
              <a:rPr lang="en-US" sz="2603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Data quality enforcement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636563" y="648834"/>
            <a:ext cx="7142055" cy="72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37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Achievements &amp; Next Steps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2121" y="2211300"/>
            <a:ext cx="16303526" cy="265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WHAT WE ACHIEVED: </a:t>
            </a:r>
          </a:p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✓ Complete end-to-end solution</a:t>
            </a:r>
          </a:p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✓ Automated reporting system </a:t>
            </a:r>
          </a:p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✓ Interactive BI dashboards </a:t>
            </a:r>
          </a:p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✓ Scalable database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96667" y="2211300"/>
            <a:ext cx="16303526" cy="265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LESSONS LEARNED: </a:t>
            </a:r>
          </a:p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Importance of data validation </a:t>
            </a:r>
          </a:p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User-centric design matters</a:t>
            </a:r>
          </a:p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• Documentation is critical </a:t>
            </a:r>
          </a:p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Testing saves time long-term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909507"/>
            <a:ext cx="16303526" cy="20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25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FUTURE ENHANCEMENTS:</a:t>
            </a:r>
          </a:p>
          <a:p>
            <a:pPr algn="l">
              <a:lnSpc>
                <a:spcPts val="4097"/>
              </a:lnSpc>
            </a:pPr>
            <a:r>
              <a:rPr lang="en-US" sz="25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• Mobile data collection app </a:t>
            </a:r>
          </a:p>
          <a:p>
            <a:pPr algn="l">
              <a:lnSpc>
                <a:spcPts val="4097"/>
              </a:lnSpc>
            </a:pPr>
            <a:r>
              <a:rPr lang="en-US" sz="25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Predictive analytics &amp; Integration with weather data </a:t>
            </a:r>
          </a:p>
          <a:p>
            <a:pPr algn="l">
              <a:lnSpc>
                <a:spcPts val="4098"/>
              </a:lnSpc>
            </a:pPr>
            <a:r>
              <a:rPr lang="en-US" sz="25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• Real-time SMS alerts for farmers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96667" y="6646019"/>
            <a:ext cx="16303526" cy="88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45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Thank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774" y="8984105"/>
            <a:ext cx="16303526" cy="47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Contact: </a:t>
            </a:r>
            <a:r>
              <a:rPr lang="en-US" sz="2449" u="sng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  <a:hlinkClick r:id="rId4" tooltip="mailto:Billadadiwordougou@gmail.com"/>
              </a:rPr>
              <a:t>Billadadiwordougou@gmail.com</a:t>
            </a:r>
            <a:r>
              <a:rPr lang="en-US" sz="24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                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2144" y="8999548"/>
            <a:ext cx="16303526" cy="42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GitHub: </a:t>
            </a:r>
            <a:r>
              <a:rPr lang="en-US" b="true" sz="2149" u="sng">
                <a:solidFill>
                  <a:srgbClr val="006747"/>
                </a:solidFill>
                <a:latin typeface="Arial Bold"/>
                <a:ea typeface="Arial Bold"/>
                <a:cs typeface="Arial Bold"/>
                <a:sym typeface="Arial Bold"/>
                <a:hlinkClick r:id="rId5" tooltip="https://github.com/Fatime-Dadi/MON_25858_FATIME_AGRISUPPLY_DB"/>
              </a:rPr>
              <a:t>https://github.com/Fatime-Dadi/MON_25858_FATIME_AGRISUPPLY_DB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DAG63RXOZuQ</dc:identifier>
  <dcterms:modified xsi:type="dcterms:W3CDTF">2011-08-01T06:04:30Z</dcterms:modified>
  <cp:revision>1</cp:revision>
  <dc:title>SMART-AGRICULTURE-SUPPLY-CHAIN-TRACKER (5).pptx</dc:title>
</cp:coreProperties>
</file>